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79" r:id="rId5"/>
    <p:sldId id="277" r:id="rId6"/>
    <p:sldId id="276" r:id="rId7"/>
    <p:sldId id="297" r:id="rId8"/>
    <p:sldId id="285" r:id="rId9"/>
    <p:sldId id="284" r:id="rId10"/>
    <p:sldId id="278" r:id="rId11"/>
    <p:sldId id="281" r:id="rId12"/>
    <p:sldId id="282" r:id="rId13"/>
    <p:sldId id="283" r:id="rId14"/>
    <p:sldId id="274" r:id="rId15"/>
    <p:sldId id="275" r:id="rId16"/>
    <p:sldId id="265" r:id="rId17"/>
    <p:sldId id="287" r:id="rId18"/>
    <p:sldId id="288" r:id="rId19"/>
    <p:sldId id="269" r:id="rId20"/>
    <p:sldId id="270" r:id="rId21"/>
    <p:sldId id="271" r:id="rId22"/>
    <p:sldId id="286" r:id="rId23"/>
  </p:sldIdLst>
  <p:sldSz cx="14630400" cy="8229600"/>
  <p:notesSz cx="6858000" cy="9144000"/>
  <p:defaultTextStyle>
    <a:defPPr>
      <a:defRPr lang="en-US"/>
    </a:defPPr>
    <a:lvl1pPr marL="0" algn="l" defTabSz="130609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3044" algn="l" defTabSz="130609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6090" algn="l" defTabSz="130609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9135" algn="l" defTabSz="130609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12181" algn="l" defTabSz="130609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65225" algn="l" defTabSz="130609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8270" algn="l" defTabSz="130609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71314" algn="l" defTabSz="130609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24359" algn="l" defTabSz="130609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5" autoAdjust="0"/>
    <p:restoredTop sz="94660"/>
  </p:normalViewPr>
  <p:slideViewPr>
    <p:cSldViewPr>
      <p:cViewPr varScale="1">
        <p:scale>
          <a:sx n="38" d="100"/>
          <a:sy n="38" d="100"/>
        </p:scale>
        <p:origin x="-264" y="-10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2DD18D-35AC-467C-813A-7A958A17D6ED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4900B3-44AA-4374-928C-C46BD90FB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79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0609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53044" algn="l" defTabSz="130609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306090" algn="l" defTabSz="130609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59135" algn="l" defTabSz="130609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612181" algn="l" defTabSz="130609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65225" algn="l" defTabSz="130609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918270" algn="l" defTabSz="130609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71314" algn="l" defTabSz="130609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224359" algn="l" defTabSz="130609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900B3-44AA-4374-928C-C46BD90FBDA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50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900B3-44AA-4374-928C-C46BD90FBDA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91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4900B3-44AA-4374-928C-C46BD90FBDA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442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511"/>
            <a:ext cx="12435840" cy="17640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C2037-E434-48A3-BCB2-60DE2E7B321E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B1EB-05EB-4F64-8EB7-9B63FFB11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559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C2037-E434-48A3-BCB2-60DE2E7B321E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B1EB-05EB-4F64-8EB7-9B63FFB11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56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1"/>
            <a:ext cx="12435840" cy="1634490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653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4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5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6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7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8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C2037-E434-48A3-BCB2-60DE2E7B321E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B1EB-05EB-4F64-8EB7-9B63FFB11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33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1920240"/>
            <a:ext cx="6461760" cy="543115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1920240"/>
            <a:ext cx="6461760" cy="543115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C2037-E434-48A3-BCB2-60DE2E7B321E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B1EB-05EB-4F64-8EB7-9B63FFB11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576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1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1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1" y="1842136"/>
            <a:ext cx="6466840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1" y="2609850"/>
            <a:ext cx="6466840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C2037-E434-48A3-BCB2-60DE2E7B321E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B1EB-05EB-4F64-8EB7-9B63FFB11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17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C2037-E434-48A3-BCB2-60DE2E7B321E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B1EB-05EB-4F64-8EB7-9B63FFB11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636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C2037-E434-48A3-BCB2-60DE2E7B321E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B1EB-05EB-4F64-8EB7-9B63FFB11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1" y="327660"/>
            <a:ext cx="4813301" cy="1394460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0"/>
            <a:ext cx="8178800" cy="7023736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1" y="1722120"/>
            <a:ext cx="4813301" cy="5629276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C2037-E434-48A3-BCB2-60DE2E7B321E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B1EB-05EB-4F64-8EB7-9B63FFB11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124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4600"/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C2037-E434-48A3-BCB2-60DE2E7B321E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B1EB-05EB-4F64-8EB7-9B63FFB11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646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C2037-E434-48A3-BCB2-60DE2E7B321E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B1EB-05EB-4F64-8EB7-9B63FFB11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367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0" y="329566"/>
            <a:ext cx="3291840" cy="702183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329566"/>
            <a:ext cx="9631680" cy="702183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C2037-E434-48A3-BCB2-60DE2E7B321E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EAB1EB-05EB-4F64-8EB7-9B63FFB11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613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  <a:prstGeom prst="rect">
            <a:avLst/>
          </a:prstGeom>
        </p:spPr>
        <p:txBody>
          <a:bodyPr vert="horz" lIns="130622" tIns="65311" rIns="130622" bIns="6531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0"/>
            <a:ext cx="13167360" cy="5431156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C2037-E434-48A3-BCB2-60DE2E7B321E}" type="datetimeFigureOut">
              <a:rPr lang="en-US" smtClean="0"/>
              <a:t>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1"/>
            <a:ext cx="46329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AB1EB-05EB-4F64-8EB7-9B63FFB112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879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30622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9833" indent="-489833" algn="l" defTabSz="1306220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61304" indent="-408194" algn="l" defTabSz="130622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77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85886" indent="-326555" algn="l" defTabSz="1306220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38996" indent="-326555" algn="l" defTabSz="1306220" rtl="0" eaLnBrk="1" latinLnBrk="0" hangingPunct="1">
        <a:spcBef>
          <a:spcPct val="20000"/>
        </a:spcBef>
        <a:buFont typeface="Arial" pitchFamily="34" charset="0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10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216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32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437" indent="-326555" algn="l" defTabSz="1306220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4630400" cy="25017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130622" tIns="65311" rIns="130622" bIns="65311">
            <a:spAutoFit/>
          </a:bodyPr>
          <a:lstStyle/>
          <a:p>
            <a:pPr lvl="0"/>
            <a:r>
              <a:rPr lang="bn-BD" sz="7700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</a:t>
            </a:r>
            <a:endParaRPr lang="en-US" sz="7700" dirty="0" smtClean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bn-BD" sz="77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মোঃ</a:t>
            </a:r>
            <a:r>
              <a:rPr lang="bn-BD" sz="7700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 মামুন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3785" y="304800"/>
            <a:ext cx="1088415" cy="10884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268200" y="148148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57599" y="3206859"/>
            <a:ext cx="1074420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72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</a:t>
            </a:r>
            <a:r>
              <a:rPr lang="en-US" sz="72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ID No. </a:t>
            </a:r>
            <a:r>
              <a:rPr lang="en-US" sz="7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NikoshBAN" pitchFamily="2" charset="0"/>
              </a:rPr>
              <a:t>21   Batch-33</a:t>
            </a:r>
          </a:p>
          <a:p>
            <a:pPr lvl="0"/>
            <a:r>
              <a:rPr lang="bn-BD" sz="7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NikoshBAN" pitchFamily="2" charset="0"/>
              </a:rPr>
              <a:t>	সিনিয়র শিক্ষক</a:t>
            </a:r>
          </a:p>
          <a:p>
            <a:pPr lvl="0"/>
            <a:r>
              <a:rPr lang="bn-BD" sz="7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NikoshBAN" pitchFamily="2" charset="0"/>
              </a:rPr>
              <a:t>	মহজমপুর উচ্চ বিদ্যালয়</a:t>
            </a:r>
          </a:p>
          <a:p>
            <a:pPr lvl="0"/>
            <a:r>
              <a:rPr lang="bn-BD" sz="72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NikoshBAN" pitchFamily="2" charset="0"/>
              </a:rPr>
              <a:t>	সোনারগাঁ, নারায়নগঞ্জ।</a:t>
            </a:r>
            <a:r>
              <a:rPr lang="bn-BD" sz="7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7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49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85987" y="2865192"/>
            <a:ext cx="8991600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8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রসায়ন বিজ্ঞান</a:t>
            </a:r>
          </a:p>
          <a:p>
            <a:r>
              <a:rPr lang="bn-BD" sz="8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৯ম শ্রেণি</a:t>
            </a:r>
          </a:p>
          <a:p>
            <a:r>
              <a:rPr lang="bn-BD" sz="8000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রাসায়নিক </a:t>
            </a:r>
            <a:r>
              <a:rPr lang="bn-BD" sz="8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বন্ধন</a:t>
            </a:r>
          </a:p>
          <a:p>
            <a:r>
              <a:rPr lang="bn-BD" sz="8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৬ষ্ঠ অধ্যায়</a:t>
            </a:r>
            <a:endParaRPr lang="en-US" sz="8000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36317"/>
            <a:ext cx="2847975" cy="24288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4800600"/>
            <a:ext cx="2619375" cy="2857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7585" y="304800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268200" y="1600200"/>
            <a:ext cx="266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97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4478" y="524975"/>
            <a:ext cx="742062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7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শিক্ষার্থীরাঃ</a:t>
            </a:r>
            <a:endParaRPr lang="en-US" sz="7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94856" y="1725304"/>
            <a:ext cx="13322768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@</a:t>
            </a:r>
            <a:r>
              <a:rPr lang="bn-BD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রাসায়নিক বন্ধনের </a:t>
            </a:r>
            <a:r>
              <a:rPr lang="bn-BD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তা </a:t>
            </a:r>
            <a:r>
              <a:rPr lang="bn-BD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বলতে পারবে।</a:t>
            </a:r>
            <a:endParaRPr lang="en-US" sz="6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94856" y="3022937"/>
            <a:ext cx="13258800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@</a:t>
            </a:r>
            <a:r>
              <a:rPr lang="bn-BD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বিভিন্ন প্রকার রাসায়নিক বন্ধনের নাম লিখতে </a:t>
            </a:r>
            <a:r>
              <a:rPr lang="bn-BD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6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94856" y="4419600"/>
            <a:ext cx="13258800" cy="19389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@</a:t>
            </a:r>
            <a:r>
              <a:rPr lang="bn-BD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আয়নিক বন্ধন গঠনের কৌশল ব্যাখ্যা করতে </a:t>
            </a:r>
          </a:p>
          <a:p>
            <a:r>
              <a:rPr lang="bn-BD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 পারবে</a:t>
            </a:r>
            <a:r>
              <a:rPr lang="bn-BD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6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3785" y="152400"/>
            <a:ext cx="1371600" cy="1371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344400" y="1447800"/>
            <a:ext cx="266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219200" y="6553200"/>
            <a:ext cx="13258800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@</a:t>
            </a:r>
            <a:r>
              <a:rPr lang="bn-BD" sz="6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আয়নিক যৌগের বৈশিষ্ট্যগুলো বলতে পারবে ।</a:t>
            </a:r>
            <a:endParaRPr lang="en-US" sz="6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24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1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 animBg="1"/>
      <p:bldP spid="8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05870">
            <a:off x="6181195" y="1650365"/>
            <a:ext cx="1952625" cy="23431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89736">
            <a:off x="3905331" y="76358"/>
            <a:ext cx="1952625" cy="239981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4953000" y="1600200"/>
            <a:ext cx="1676400" cy="1524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অক্সিজেন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05870">
            <a:off x="2752195" y="3555365"/>
            <a:ext cx="1952625" cy="234315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524000" y="3505200"/>
            <a:ext cx="1676400" cy="1524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হাইড্রোজেন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89804">
            <a:off x="9649572" y="2343995"/>
            <a:ext cx="1952625" cy="234315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 rot="1696551">
            <a:off x="11016644" y="3697907"/>
            <a:ext cx="1676400" cy="1524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হাইড্রোজেন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89804">
            <a:off x="5720101" y="3791795"/>
            <a:ext cx="1952625" cy="23431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804559">
            <a:off x="8105570" y="4749489"/>
            <a:ext cx="1952625" cy="2343150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 rot="1696551">
            <a:off x="7087173" y="5145707"/>
            <a:ext cx="1676400" cy="1524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অক্সিজেন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54640">
            <a:off x="3401707" y="2922487"/>
            <a:ext cx="2620018" cy="237419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176704">
            <a:off x="6957815" y="3076123"/>
            <a:ext cx="2620018" cy="2374193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5410200" y="3962400"/>
            <a:ext cx="1981200" cy="19812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অক্সিজেন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514600" y="1447800"/>
            <a:ext cx="1981200" cy="19812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হাইড্রোজেন</a:t>
            </a:r>
            <a:endParaRPr lang="en-US" sz="44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382000" y="1676400"/>
            <a:ext cx="1981200" cy="19812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হাইড্রোজেন</a:t>
            </a:r>
            <a:endParaRPr lang="en-US" sz="44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3785" y="304800"/>
            <a:ext cx="1088415" cy="108841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2268200" y="148148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19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125 -0.084 L 0.25 0 L 0.125 0.084 L 0 0 Z" pathEditMode="relative" ptsTypes="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125 -0.084 L 0.25 0 L 0.125 0.084 L 0 0 Z" pathEditMode="relative" ptsTypes="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125 -0.084 L 0.25 0 L 0.125 0.084 L 0 0 Z" pathEditMode="relative" ptsTypes="">
                                      <p:cBhvr>
                                        <p:cTn id="10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125 -0.084 L 0.25 0 L 0.125 0.084 L 0 0 Z" pathEditMode="relative" ptsTypes="">
                                      <p:cBhvr>
                                        <p:cTn id="1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125 -0.084 L 0.25 0 L 0.125 0.084 L 0 0 Z" pathEditMode="relative" ptsTypes="">
                                      <p:cBhvr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125 0.091 L 0.077 0.238 L -0.077 0.238 L -0.125 0.091 L 0 0 Z" pathEditMode="relative" ptsTypes="">
                                      <p:cBhvr>
                                        <p:cTn id="1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5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125 0.091 L 0.077 0.238 L -0.077 0.238 L -0.125 0.091 L 0 0 Z" pathEditMode="relative" ptsTypes="">
                                      <p:cBhvr>
                                        <p:cTn id="1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125 0.091 L 0.077 0.238 L -0.077 0.238 L -0.125 0.091 L 0 0 Z" pathEditMode="relative" ptsTypes="">
                                      <p:cBhvr>
                                        <p:cTn id="2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5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125 0.091 L 0.077 0.238 L -0.077 0.238 L -0.125 0.091 L 0 0 Z" pathEditMode="relative" ptsTypes="">
                                      <p:cBhvr>
                                        <p:cTn id="2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5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125 0.091 L 0.077 0.238 L -0.077 0.238 L -0.125 0.091 L 0 0 Z" pathEditMode="relative" ptsTypes="">
                                      <p:cBhvr>
                                        <p:cTn id="2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029 0.091 L 0.125 0.091 L 0.048 0.147 L 0.077 0.238 L 0 0.182 L -0.077 0.238 L -0.048 0.147 L -0.125 0.091 L -0.029 0.091 L 0 0 Z" pathEditMode="relative" ptsTypes="">
                                      <p:cBhvr>
                                        <p:cTn id="10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5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029 0.091 L 0.125 0.091 L 0.048 0.147 L 0.077 0.238 L 0 0.182 L -0.077 0.238 L -0.048 0.147 L -0.125 0.091 L -0.029 0.091 L 0 0 Z" pathEditMode="relative" ptsTypes="">
                                      <p:cBhvr>
                                        <p:cTn id="10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5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029 0.091 L 0.125 0.091 L 0.048 0.147 L 0.077 0.238 L 0 0.182 L -0.077 0.238 L -0.048 0.147 L -0.125 0.091 L -0.029 0.091 L 0 0 Z" pathEditMode="relative" ptsTypes="">
                                      <p:cBhvr>
                                        <p:cTn id="10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5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029 0.091 L 0.125 0.091 L 0.048 0.147 L 0.077 0.238 L 0 0.182 L -0.077 0.238 L -0.048 0.147 L -0.125 0.091 L -0.029 0.091 L 0 0 Z" pathEditMode="relative" ptsTypes="">
                                      <p:cBhvr>
                                        <p:cTn id="10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5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029 0.091 L 0.125 0.091 L 0.048 0.147 L 0.077 0.238 L 0 0.182 L -0.077 0.238 L -0.048 0.147 L -0.125 0.091 L -0.029 0.091 L 0 0 Z" pathEditMode="relative" ptsTypes="">
                                      <p:cBhvr>
                                        <p:cTn id="11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8" grpId="0" animBg="1"/>
      <p:bldP spid="8" grpId="1" animBg="1"/>
      <p:bldP spid="14" grpId="0" animBg="1"/>
      <p:bldP spid="14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39720" y="1177318"/>
            <a:ext cx="3741361" cy="944880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254946" y="1295400"/>
            <a:ext cx="711765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আলোচনার </a:t>
            </a:r>
            <a:r>
              <a:rPr lang="bn-BD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endParaRPr lang="bn-BD" sz="66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40503" y="2545139"/>
            <a:ext cx="10384574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6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রাসায়নিক বন্ধন</a:t>
            </a:r>
            <a:endParaRPr lang="en-US" sz="16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3785" y="304800"/>
            <a:ext cx="1088415" cy="10884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268200" y="148148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09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7414" y="838200"/>
            <a:ext cx="1063464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6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নিচের মৌলগুলোর ইলেক্ট্রন বিন্যাস লক্ষ করঃ</a:t>
            </a:r>
            <a:endParaRPr lang="en-US" sz="6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073944" y="2070520"/>
            <a:ext cx="914400" cy="92333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68447" y="2070520"/>
            <a:ext cx="19800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He = 2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Oval 8"/>
          <p:cNvSpPr/>
          <p:nvPr/>
        </p:nvSpPr>
        <p:spPr>
          <a:xfrm>
            <a:off x="2971800" y="3048000"/>
            <a:ext cx="914400" cy="92333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2993850"/>
            <a:ext cx="28424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 = 2,  8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Oval 9"/>
          <p:cNvSpPr/>
          <p:nvPr/>
        </p:nvSpPr>
        <p:spPr>
          <a:xfrm>
            <a:off x="3733800" y="3953470"/>
            <a:ext cx="914400" cy="92333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572000" y="4944070"/>
            <a:ext cx="914400" cy="92333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71834" y="3917180"/>
            <a:ext cx="35477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= 2,  8,  8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20000" y="2057400"/>
            <a:ext cx="3657600" cy="365838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38200" y="4953000"/>
            <a:ext cx="43786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Kr = 2, 8, 18,  8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985601" y="2209020"/>
            <a:ext cx="2701381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7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সর্বশেষ </a:t>
            </a:r>
          </a:p>
          <a:p>
            <a:pPr algn="ctr"/>
            <a:r>
              <a:rPr lang="bn-BD" sz="7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কক্ষের </a:t>
            </a:r>
          </a:p>
          <a:p>
            <a:pPr algn="ctr"/>
            <a:r>
              <a:rPr lang="bn-BD" sz="7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ইলেকট্রন</a:t>
            </a:r>
          </a:p>
        </p:txBody>
      </p:sp>
      <p:cxnSp>
        <p:nvCxnSpPr>
          <p:cNvPr id="15" name="Straight Arrow Connector 14"/>
          <p:cNvCxnSpPr>
            <a:endCxn id="8" idx="6"/>
          </p:cNvCxnSpPr>
          <p:nvPr/>
        </p:nvCxnSpPr>
        <p:spPr>
          <a:xfrm flipH="1" flipV="1">
            <a:off x="2988344" y="2532185"/>
            <a:ext cx="4631656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4572000" y="4424066"/>
            <a:ext cx="3048000" cy="14793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1" idx="6"/>
          </p:cNvCxnSpPr>
          <p:nvPr/>
        </p:nvCxnSpPr>
        <p:spPr>
          <a:xfrm flipH="1" flipV="1">
            <a:off x="5486400" y="5405735"/>
            <a:ext cx="2133601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3886200" y="3527250"/>
            <a:ext cx="3657600" cy="541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3785" y="304800"/>
            <a:ext cx="1088415" cy="108841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2268200" y="148148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07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4" grpId="0"/>
      <p:bldP spid="9" grpId="0" animBg="1"/>
      <p:bldP spid="5" grpId="0"/>
      <p:bldP spid="10" grpId="0" animBg="1"/>
      <p:bldP spid="11" grpId="0" animBg="1"/>
      <p:bldP spid="6" grpId="0"/>
      <p:bldP spid="13" grpId="0" animBg="1"/>
      <p:bldP spid="7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85744" y="799634"/>
            <a:ext cx="191751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</a:t>
            </a:r>
            <a:r>
              <a:rPr lang="en-US" sz="9600" b="1" cap="none" spc="0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Cl</a:t>
            </a:r>
            <a:endParaRPr lang="en-US" sz="96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66859" y="838200"/>
            <a:ext cx="161454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</a:t>
            </a:r>
            <a:r>
              <a:rPr lang="en-US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</a:t>
            </a:r>
            <a:endParaRPr lang="en-US" sz="96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81170" y="1325940"/>
            <a:ext cx="55651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en-US" sz="96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74791" y="2956680"/>
            <a:ext cx="241322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</a:t>
            </a:r>
            <a:r>
              <a:rPr lang="en-US" sz="9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OH</a:t>
            </a:r>
            <a:endParaRPr lang="en-US" sz="96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06160" y="2821901"/>
            <a:ext cx="217239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  </a:t>
            </a:r>
            <a:r>
              <a:rPr lang="en-US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</a:t>
            </a:r>
            <a:endParaRPr lang="en-US" sz="96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64709" y="3553361"/>
            <a:ext cx="192071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   </a:t>
            </a:r>
            <a:r>
              <a:rPr lang="en-US" sz="8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en-US" sz="80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824607" y="914400"/>
            <a:ext cx="255871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</a:t>
            </a:r>
            <a:r>
              <a:rPr lang="en-US" sz="9600" b="1" cap="none" spc="0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Cl</a:t>
            </a:r>
            <a:endParaRPr lang="en-US" sz="96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614289" y="2983523"/>
            <a:ext cx="179247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</a:t>
            </a:r>
            <a:r>
              <a:rPr lang="en-US" sz="9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Cl</a:t>
            </a:r>
            <a:endParaRPr lang="en-US" sz="96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210800" y="3705761"/>
            <a:ext cx="55651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en-US" sz="80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9" name="Rounded Rectangle 118"/>
          <p:cNvSpPr/>
          <p:nvPr/>
        </p:nvSpPr>
        <p:spPr>
          <a:xfrm>
            <a:off x="1503637" y="609600"/>
            <a:ext cx="3373163" cy="5562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2044887" y="799634"/>
            <a:ext cx="191751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</a:t>
            </a:r>
            <a:r>
              <a:rPr lang="en-US" sz="9600" b="1" cap="none" spc="0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Cl</a:t>
            </a:r>
            <a:endParaRPr lang="en-US" sz="96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1" name="Rounded Rectangle 120"/>
          <p:cNvSpPr/>
          <p:nvPr/>
        </p:nvSpPr>
        <p:spPr>
          <a:xfrm>
            <a:off x="9123637" y="762000"/>
            <a:ext cx="3373163" cy="5562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9699141" y="1008801"/>
            <a:ext cx="161454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</a:t>
            </a:r>
            <a:r>
              <a:rPr lang="en-US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</a:t>
            </a:r>
            <a:endParaRPr lang="en-US" sz="96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11178282" y="1603897"/>
            <a:ext cx="55651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en-US" sz="96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2057400" y="2468940"/>
            <a:ext cx="241322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</a:t>
            </a:r>
            <a:r>
              <a:rPr lang="en-US" sz="9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OH</a:t>
            </a:r>
            <a:endParaRPr lang="en-US" sz="96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9753600" y="4343400"/>
            <a:ext cx="217239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  </a:t>
            </a:r>
            <a:r>
              <a:rPr lang="en-US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</a:t>
            </a:r>
            <a:endParaRPr lang="en-US" sz="96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10412149" y="5074860"/>
            <a:ext cx="192071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   </a:t>
            </a:r>
            <a:r>
              <a:rPr lang="en-US" sz="8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en-US" sz="80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2069123" y="4069140"/>
            <a:ext cx="255871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</a:t>
            </a:r>
            <a:r>
              <a:rPr lang="en-US" sz="9600" b="1" cap="none" spc="0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Cl</a:t>
            </a:r>
            <a:endParaRPr lang="en-US" sz="96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9683453" y="2851842"/>
            <a:ext cx="179247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</a:t>
            </a:r>
            <a:r>
              <a:rPr lang="en-US" sz="9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Cl</a:t>
            </a:r>
            <a:endParaRPr lang="en-US" sz="96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11359806" y="3547256"/>
            <a:ext cx="55651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en-US" sz="8000" b="1" cap="none" spc="0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0" name="Rounded Rectangle 129"/>
          <p:cNvSpPr/>
          <p:nvPr/>
        </p:nvSpPr>
        <p:spPr>
          <a:xfrm>
            <a:off x="5410200" y="1295400"/>
            <a:ext cx="2743200" cy="188217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ounded Rectangle 130"/>
          <p:cNvSpPr/>
          <p:nvPr/>
        </p:nvSpPr>
        <p:spPr>
          <a:xfrm>
            <a:off x="5410200" y="1295400"/>
            <a:ext cx="2743200" cy="188217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/>
          <p:cNvSpPr/>
          <p:nvPr/>
        </p:nvSpPr>
        <p:spPr>
          <a:xfrm>
            <a:off x="5827038" y="1420505"/>
            <a:ext cx="193835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NikoshBAN" pitchFamily="2" charset="0"/>
                <a:cs typeface="NikoshBAN" pitchFamily="2" charset="0"/>
              </a:rPr>
              <a:t>আয়নিক</a:t>
            </a:r>
          </a:p>
          <a:p>
            <a:pPr algn="ctr"/>
            <a:r>
              <a:rPr lang="bn-BD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NikoshBAN" pitchFamily="2" charset="0"/>
                <a:cs typeface="NikoshBAN" pitchFamily="2" charset="0"/>
              </a:rPr>
              <a:t> যৌগ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5856825" y="1359322"/>
            <a:ext cx="193835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NikoshBAN" pitchFamily="2" charset="0"/>
                <a:cs typeface="NikoshBAN" pitchFamily="2" charset="0"/>
              </a:rPr>
              <a:t>আয়নিক</a:t>
            </a:r>
          </a:p>
          <a:p>
            <a:pPr algn="ctr"/>
            <a:r>
              <a:rPr lang="bn-BD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NikoshBAN" pitchFamily="2" charset="0"/>
                <a:cs typeface="NikoshBAN" pitchFamily="2" charset="0"/>
              </a:rPr>
              <a:t> বন্ধন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4" name="Right Arrow 133"/>
          <p:cNvSpPr/>
          <p:nvPr/>
        </p:nvSpPr>
        <p:spPr>
          <a:xfrm>
            <a:off x="4876800" y="2133600"/>
            <a:ext cx="533400" cy="6153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Left Arrow 134"/>
          <p:cNvSpPr/>
          <p:nvPr/>
        </p:nvSpPr>
        <p:spPr>
          <a:xfrm>
            <a:off x="8610600" y="3505200"/>
            <a:ext cx="533400" cy="706728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ounded Rectangle 135"/>
          <p:cNvSpPr/>
          <p:nvPr/>
        </p:nvSpPr>
        <p:spPr>
          <a:xfrm>
            <a:off x="6400800" y="2809579"/>
            <a:ext cx="2209800" cy="22763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সমজোযী বন্ধন</a:t>
            </a:r>
            <a:endParaRPr lang="en-U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7" name="Rounded Rectangle 136"/>
          <p:cNvSpPr/>
          <p:nvPr/>
        </p:nvSpPr>
        <p:spPr>
          <a:xfrm>
            <a:off x="6416565" y="2930946"/>
            <a:ext cx="2209800" cy="22763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সমজোযী যৌগ</a:t>
            </a:r>
            <a:endParaRPr lang="en-U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8" name="Oval 137"/>
          <p:cNvSpPr/>
          <p:nvPr/>
        </p:nvSpPr>
        <p:spPr>
          <a:xfrm>
            <a:off x="489043" y="6248400"/>
            <a:ext cx="5606957" cy="1600200"/>
          </a:xfrm>
          <a:prstGeom prst="ellipse">
            <a:avLst/>
          </a:prstGeo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আয়নিক বন্ধন</a:t>
            </a:r>
            <a:endParaRPr lang="en-US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9" name="Oval 138"/>
          <p:cNvSpPr/>
          <p:nvPr/>
        </p:nvSpPr>
        <p:spPr>
          <a:xfrm>
            <a:off x="8337643" y="6324600"/>
            <a:ext cx="5606957" cy="16002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সমযোজী বন্ধন</a:t>
            </a:r>
            <a:endParaRPr lang="en-US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0" name="Picture 1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8585" y="76200"/>
            <a:ext cx="1088415" cy="1088415"/>
          </a:xfrm>
          <a:prstGeom prst="rect">
            <a:avLst/>
          </a:prstGeom>
        </p:spPr>
      </p:pic>
      <p:sp>
        <p:nvSpPr>
          <p:cNvPr id="141" name="TextBox 140"/>
          <p:cNvSpPr txBox="1"/>
          <p:nvPr/>
        </p:nvSpPr>
        <p:spPr>
          <a:xfrm>
            <a:off x="12573000" y="125288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42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702 0.01118 L -0.03298 0.01118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69136E-6 L -0.28516 0.26774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58" y="1338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5 -0.01196 L -0.46604 0.27508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177" y="1435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709 -0.04919 L 0.53353 0.2193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31" y="1342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52778E-6 -1.60494E-6 L 0.52301 0.2098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50" y="104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1806E-6 4.93827E-6 L 0.3482 -0.0027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05" y="-13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64 4.25926E-6 L 0.35894 4.25926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29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558 -0.04108 L 0.08442 -0.0410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003 -0.03993 L 0.07997 -0.0399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3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3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3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6" grpId="0"/>
      <p:bldP spid="6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19" grpId="0" animBg="1"/>
      <p:bldP spid="120" grpId="0"/>
      <p:bldP spid="121" grpId="0" animBg="1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 animBg="1"/>
      <p:bldP spid="130" grpId="1" animBg="1"/>
      <p:bldP spid="130" grpId="2" animBg="1"/>
      <p:bldP spid="131" grpId="0" animBg="1"/>
      <p:bldP spid="131" grpId="1" animBg="1"/>
      <p:bldP spid="132" grpId="0"/>
      <p:bldP spid="132" grpId="1"/>
      <p:bldP spid="133" grpId="0"/>
      <p:bldP spid="133" grpId="1"/>
      <p:bldP spid="133" grpId="2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04801"/>
            <a:ext cx="5410200" cy="773582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66917" y="3815477"/>
            <a:ext cx="7797327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Walther Kossel</a:t>
            </a:r>
          </a:p>
          <a:p>
            <a:pPr algn="ctr"/>
            <a:r>
              <a:rPr lang="bn-BD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১৯১৬ সালে আয়নিক বন্ধন </a:t>
            </a:r>
          </a:p>
          <a:p>
            <a:pPr algn="ctr"/>
            <a:r>
              <a:rPr lang="bn-BD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সম্পর্কে মন্তব্য করেন</a:t>
            </a:r>
            <a:endParaRPr lang="en-US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3785" y="304800"/>
            <a:ext cx="1088415" cy="10884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268200" y="148148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17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287648" y="2717350"/>
            <a:ext cx="1066800" cy="9402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3211448" y="4088950"/>
            <a:ext cx="1066800" cy="9402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3363848" y="5181600"/>
            <a:ext cx="1066800" cy="9402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4964048" y="6603550"/>
            <a:ext cx="1066800" cy="9402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2115800" y="1856601"/>
            <a:ext cx="1066800" cy="9402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12115800" y="3049951"/>
            <a:ext cx="1066800" cy="9402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11887200" y="4192951"/>
            <a:ext cx="1066800" cy="9402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13025620" y="5229542"/>
            <a:ext cx="1066800" cy="9402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13258800" y="6581001"/>
            <a:ext cx="1066800" cy="9402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7914753" y="3927396"/>
            <a:ext cx="468589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  =  2,  8,  5</a:t>
            </a:r>
            <a:endParaRPr lang="en-US" sz="7200" b="1" dirty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735331" y="2838271"/>
            <a:ext cx="506420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Si  =  2,   8,  4</a:t>
            </a:r>
            <a:endParaRPr 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6437090"/>
            <a:ext cx="564609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Mg  =  2,   8,  2</a:t>
            </a:r>
            <a:endParaRPr lang="en-US" sz="7200" b="1" dirty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6683" y="3844048"/>
            <a:ext cx="346921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 =  2,  5</a:t>
            </a:r>
            <a:endParaRPr lang="en-US" sz="7200" b="1" dirty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83035" y="1847671"/>
            <a:ext cx="518763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Al  =  2,  8,   3</a:t>
            </a:r>
            <a:endParaRPr lang="en-US" sz="7200" b="1" dirty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3349" y="4969463"/>
            <a:ext cx="349326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 =  2,   7</a:t>
            </a:r>
            <a:endParaRPr 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80187" y="5057001"/>
            <a:ext cx="623920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K  = 2,   8,   8,   1</a:t>
            </a:r>
            <a:endParaRPr 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452502" y="1501858"/>
            <a:ext cx="1066800" cy="9402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830769" y="6343471"/>
            <a:ext cx="626165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</a:t>
            </a:r>
            <a:r>
              <a:rPr lang="en-US" sz="7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=  2,  8,  8,  2</a:t>
            </a:r>
            <a:endParaRPr lang="en-US" sz="7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3092" y="1301262"/>
            <a:ext cx="389561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Li  =  2,   1</a:t>
            </a:r>
            <a:endParaRPr lang="en-US" sz="7200" b="1" dirty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5462" y="2461295"/>
            <a:ext cx="355898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  =  2,  4</a:t>
            </a:r>
            <a:endParaRPr 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3785" y="304800"/>
            <a:ext cx="1088415" cy="108841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268200" y="148148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81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" grpId="0"/>
      <p:bldP spid="3" grpId="0"/>
      <p:bldP spid="4" grpId="0"/>
      <p:bldP spid="5" grpId="0"/>
      <p:bldP spid="6" grpId="0"/>
      <p:bldP spid="7" grpId="0"/>
      <p:bldP spid="8" grpId="0"/>
      <p:bldP spid="14" grpId="0" animBg="1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>
            <a:off x="6172200" y="3124200"/>
            <a:ext cx="1752600" cy="1633973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38486" y="3166627"/>
            <a:ext cx="682911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8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Na = 2,  8,  1</a:t>
            </a:r>
            <a:endParaRPr lang="en-US" sz="8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85800" y="1371600"/>
            <a:ext cx="460414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8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 = 2, 8</a:t>
            </a:r>
            <a:endParaRPr lang="en-US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26291" y="5182850"/>
            <a:ext cx="661270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8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Ar = 2,  8,  8</a:t>
            </a:r>
            <a:endParaRPr lang="en-US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Curved Up Arrow 21"/>
          <p:cNvSpPr/>
          <p:nvPr/>
        </p:nvSpPr>
        <p:spPr>
          <a:xfrm rot="12782898">
            <a:off x="5046058" y="1362956"/>
            <a:ext cx="3204268" cy="141674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Oval Callout 22"/>
          <p:cNvSpPr/>
          <p:nvPr/>
        </p:nvSpPr>
        <p:spPr>
          <a:xfrm>
            <a:off x="8686800" y="1066800"/>
            <a:ext cx="2971800" cy="2386295"/>
          </a:xfrm>
          <a:prstGeom prst="wedgeEllipseCallout">
            <a:avLst>
              <a:gd name="adj1" fmla="val -88359"/>
              <a:gd name="adj2" fmla="val 11816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ইলেক্ট্রন ছাড়বে ১ টি</a:t>
            </a:r>
            <a:endParaRPr lang="en-US" sz="44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Curved Up Arrow 23"/>
          <p:cNvSpPr/>
          <p:nvPr/>
        </p:nvSpPr>
        <p:spPr>
          <a:xfrm rot="6600781" flipV="1">
            <a:off x="6739061" y="4726986"/>
            <a:ext cx="2297696" cy="10309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Oval Callout 24"/>
          <p:cNvSpPr/>
          <p:nvPr/>
        </p:nvSpPr>
        <p:spPr>
          <a:xfrm>
            <a:off x="8991600" y="4395505"/>
            <a:ext cx="2971800" cy="2386295"/>
          </a:xfrm>
          <a:prstGeom prst="wedgeEllipseCallout">
            <a:avLst>
              <a:gd name="adj1" fmla="val -88359"/>
              <a:gd name="adj2" fmla="val 11816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ইলেক্ট্রন লাগবে ৭ টি</a:t>
            </a:r>
            <a:endParaRPr lang="en-US" sz="44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3785" y="304800"/>
            <a:ext cx="1088415" cy="108841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268200" y="148148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192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3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" grpId="0"/>
      <p:bldP spid="19" grpId="0"/>
      <p:bldP spid="20" grpId="0"/>
      <p:bldP spid="22" grpId="0" animBg="1"/>
      <p:bldP spid="22" grpId="1" animBg="1"/>
      <p:bldP spid="23" grpId="0" animBg="1"/>
      <p:bldP spid="23" grpId="1" animBg="1"/>
      <p:bldP spid="24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>
            <a:off x="5791200" y="3124200"/>
            <a:ext cx="1752600" cy="1633973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26291" y="3166627"/>
            <a:ext cx="714610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8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 = 2,  8,  7</a:t>
            </a:r>
            <a:endParaRPr lang="en-US" sz="8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85800" y="1371600"/>
            <a:ext cx="460414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8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 = 2, 8</a:t>
            </a:r>
            <a:endParaRPr lang="en-US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26291" y="5182850"/>
            <a:ext cx="661270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8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Ar = 2,  8,  8</a:t>
            </a:r>
            <a:endParaRPr lang="en-US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Curved Up Arrow 21"/>
          <p:cNvSpPr/>
          <p:nvPr/>
        </p:nvSpPr>
        <p:spPr>
          <a:xfrm rot="12782898">
            <a:off x="5046058" y="1362956"/>
            <a:ext cx="3204268" cy="141674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Oval Callout 22"/>
          <p:cNvSpPr/>
          <p:nvPr/>
        </p:nvSpPr>
        <p:spPr>
          <a:xfrm>
            <a:off x="8686800" y="1066800"/>
            <a:ext cx="2971800" cy="2386295"/>
          </a:xfrm>
          <a:prstGeom prst="wedgeEllipseCallout">
            <a:avLst>
              <a:gd name="adj1" fmla="val -88359"/>
              <a:gd name="adj2" fmla="val 11816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ইলেক্ট্রন ছাড়বে ৭ টি</a:t>
            </a:r>
            <a:endParaRPr lang="en-US" sz="44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Curved Up Arrow 23"/>
          <p:cNvSpPr/>
          <p:nvPr/>
        </p:nvSpPr>
        <p:spPr>
          <a:xfrm rot="6600781" flipV="1">
            <a:off x="6739061" y="4726986"/>
            <a:ext cx="2297696" cy="10309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Oval Callout 24"/>
          <p:cNvSpPr/>
          <p:nvPr/>
        </p:nvSpPr>
        <p:spPr>
          <a:xfrm>
            <a:off x="8991600" y="4395505"/>
            <a:ext cx="2971800" cy="2386295"/>
          </a:xfrm>
          <a:prstGeom prst="wedgeEllipseCallout">
            <a:avLst>
              <a:gd name="adj1" fmla="val -88359"/>
              <a:gd name="adj2" fmla="val 11816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ইলেক্ট্রন লাগবে ১ টি</a:t>
            </a:r>
            <a:endParaRPr lang="en-US" sz="44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3785" y="304800"/>
            <a:ext cx="1088415" cy="108841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268200" y="148148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76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3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" grpId="0"/>
      <p:bldP spid="19" grpId="0"/>
      <p:bldP spid="20" grpId="0"/>
      <p:bldP spid="22" grpId="0" animBg="1"/>
      <p:bldP spid="22" grpId="1" animBg="1"/>
      <p:bldP spid="23" grpId="0" animBg="1"/>
      <p:bldP spid="23" grpId="1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85800" y="1923871"/>
            <a:ext cx="3505200" cy="3200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3200400" y="1947317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219200" y="2381071"/>
            <a:ext cx="2514600" cy="2362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658815" y="2328317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264877" y="26858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493477" y="3614925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048000" y="42098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905000" y="44384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201615" y="39050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066800" y="29144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438400" y="22286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752600" y="2838271"/>
            <a:ext cx="1606062" cy="1524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971800" y="32192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524000" y="3367275"/>
            <a:ext cx="457200" cy="495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209800" y="3219271"/>
            <a:ext cx="685800" cy="70045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7860323" y="2533471"/>
            <a:ext cx="2514600" cy="2362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8299938" y="2480717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9906000" y="28382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10134600" y="3767325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689123" y="43622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8546123" y="45908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7842738" y="40574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7707923" y="30668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9079523" y="23810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8393723" y="2990671"/>
            <a:ext cx="1606062" cy="1524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9612923" y="33716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8165123" y="3519675"/>
            <a:ext cx="457200" cy="495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8850923" y="3371671"/>
            <a:ext cx="685800" cy="70045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e 3"/>
          <p:cNvSpPr/>
          <p:nvPr/>
        </p:nvSpPr>
        <p:spPr>
          <a:xfrm>
            <a:off x="6488723" y="1947317"/>
            <a:ext cx="1219200" cy="3786554"/>
          </a:xfrm>
          <a:prstGeom prst="leftBrace">
            <a:avLst/>
          </a:prstGeom>
          <a:ln w="952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Left Brace 54"/>
          <p:cNvSpPr/>
          <p:nvPr/>
        </p:nvSpPr>
        <p:spPr>
          <a:xfrm flipH="1">
            <a:off x="10515600" y="1923871"/>
            <a:ext cx="1277815" cy="3956538"/>
          </a:xfrm>
          <a:prstGeom prst="leftBrace">
            <a:avLst/>
          </a:prstGeom>
          <a:ln w="952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lus 14"/>
          <p:cNvSpPr/>
          <p:nvPr/>
        </p:nvSpPr>
        <p:spPr>
          <a:xfrm>
            <a:off x="11160369" y="1085671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Equal 20"/>
          <p:cNvSpPr/>
          <p:nvPr/>
        </p:nvSpPr>
        <p:spPr>
          <a:xfrm>
            <a:off x="4114800" y="3295471"/>
            <a:ext cx="2514600" cy="914400"/>
          </a:xfrm>
          <a:prstGeom prst="mathEqua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95358" y="5391596"/>
            <a:ext cx="145264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800" dirty="0" smtClean="0"/>
              <a:t>Na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8624891" y="5886271"/>
            <a:ext cx="12474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7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Na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9398615" y="5447942"/>
            <a:ext cx="88838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7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9985" y="228600"/>
            <a:ext cx="1088415" cy="108841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2344400" y="140528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34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65432E-6 L 0.06478 -0.06829 C 0.07835 -0.08276 0.09918 -0.10263 0.12132 -0.1223 C 0.14649 -0.14468 0.16689 -0.16165 0.18154 -0.17226 L 0.25142 -0.22396 " pathEditMode="relative" rAng="-1593903" ptsTypes="FffFF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13" y="-1176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4" grpId="0" animBg="1"/>
      <p:bldP spid="55" grpId="0" animBg="1"/>
      <p:bldP spid="15" grpId="0" animBg="1"/>
      <p:bldP spid="21" grpId="0" animBg="1"/>
      <p:bldP spid="28" grpId="0"/>
      <p:bldP spid="56" grpId="0"/>
      <p:bldP spid="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4400" y="2533471"/>
            <a:ext cx="3505200" cy="3200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447800" y="2990671"/>
            <a:ext cx="2514600" cy="2362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887415" y="2937917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493477" y="32954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722077" y="4224525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276600" y="48194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133600" y="50480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430215" y="45146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95400" y="35240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667000" y="28382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981200" y="3447871"/>
            <a:ext cx="1606062" cy="1524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200400" y="38288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752600" y="3976875"/>
            <a:ext cx="457200" cy="495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438400" y="3828871"/>
            <a:ext cx="685800" cy="70045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e 3"/>
          <p:cNvSpPr/>
          <p:nvPr/>
        </p:nvSpPr>
        <p:spPr>
          <a:xfrm>
            <a:off x="6717323" y="2556917"/>
            <a:ext cx="1219200" cy="3786554"/>
          </a:xfrm>
          <a:prstGeom prst="leftBrace">
            <a:avLst/>
          </a:prstGeom>
          <a:ln w="952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Left Brace 54"/>
          <p:cNvSpPr/>
          <p:nvPr/>
        </p:nvSpPr>
        <p:spPr>
          <a:xfrm flipH="1">
            <a:off x="10744200" y="2533471"/>
            <a:ext cx="1277815" cy="3956538"/>
          </a:xfrm>
          <a:prstGeom prst="leftBrace">
            <a:avLst/>
          </a:prstGeom>
          <a:ln w="952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Equal 20"/>
          <p:cNvSpPr/>
          <p:nvPr/>
        </p:nvSpPr>
        <p:spPr>
          <a:xfrm>
            <a:off x="4343400" y="3905071"/>
            <a:ext cx="2514600" cy="914400"/>
          </a:xfrm>
          <a:prstGeom prst="mathEqua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23958" y="6001196"/>
            <a:ext cx="104547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err="1" smtClean="0"/>
              <a:t>Cl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9027417" y="6495871"/>
            <a:ext cx="89960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Cl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9805951" y="5886271"/>
            <a:ext cx="53091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endParaRPr lang="en-US" sz="6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7" name="Oval 36"/>
          <p:cNvSpPr/>
          <p:nvPr/>
        </p:nvSpPr>
        <p:spPr>
          <a:xfrm>
            <a:off x="685800" y="34478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447800" y="24572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762000" y="45908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1676400" y="54290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2971800" y="54290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962400" y="48194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114800" y="33716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7543800" y="2838271"/>
            <a:ext cx="3505200" cy="3200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10058400" y="2861717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8077200" y="3295471"/>
            <a:ext cx="2514600" cy="2362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8516815" y="3242717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10122877" y="36002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10351477" y="4529325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9906000" y="51242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8763000" y="53528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8059615" y="48194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7924800" y="38288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9296400" y="31430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8610600" y="3752671"/>
            <a:ext cx="1606062" cy="1524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9829800" y="41336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8382000" y="4281675"/>
            <a:ext cx="457200" cy="495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9067800" y="4133671"/>
            <a:ext cx="685800" cy="70045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7315200" y="37526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8153400" y="2762071"/>
            <a:ext cx="457200" cy="457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7391400" y="48956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8305800" y="57338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9601200" y="57338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10591800" y="51242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10744200" y="367647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inus 19"/>
          <p:cNvSpPr/>
          <p:nvPr/>
        </p:nvSpPr>
        <p:spPr>
          <a:xfrm>
            <a:off x="11201400" y="1695271"/>
            <a:ext cx="1084385" cy="990600"/>
          </a:xfrm>
          <a:prstGeom prst="mathMinu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2" name="Picture 8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6185" y="152400"/>
            <a:ext cx="1088415" cy="108841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12420600" y="132908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04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7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857 -0.27006 L -0.15896 -0.16608 C -0.15104 -0.14371 -0.13596 -0.11709 -0.11849 -0.09317 C -0.09874 -0.06635 -0.08106 -0.04861 -0.06684 -0.0407 L 1.38889E-6 -4.62963E-6 " pathEditMode="relative" rAng="2246619" ptsTypes="FffFF">
                                      <p:cBhvr>
                                        <p:cTn id="41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06" y="15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5" grpId="0" animBg="1"/>
      <p:bldP spid="21" grpId="0" animBg="1"/>
      <p:bldP spid="28" grpId="0"/>
      <p:bldP spid="56" grpId="0"/>
      <p:bldP spid="57" grpId="0"/>
      <p:bldP spid="76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62000" y="1946031"/>
            <a:ext cx="3505200" cy="3200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3276600" y="1969477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295400" y="2403231"/>
            <a:ext cx="2514600" cy="2362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735015" y="2350477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341077" y="270803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569677" y="3637085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124200" y="423203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981200" y="446063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277815" y="392723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143000" y="293663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514600" y="225083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828800" y="2860431"/>
            <a:ext cx="1606062" cy="1524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048000" y="324143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600200" y="3389435"/>
            <a:ext cx="457200" cy="495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209800" y="3302977"/>
            <a:ext cx="685800" cy="70045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467600" y="1488831"/>
            <a:ext cx="4724400" cy="4800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1963400" y="3692769"/>
            <a:ext cx="457200" cy="457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1054862" y="1793631"/>
            <a:ext cx="457200" cy="457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1512062" y="5005753"/>
            <a:ext cx="457200" cy="457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9296400" y="6060831"/>
            <a:ext cx="457200" cy="457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8059615" y="5398477"/>
            <a:ext cx="457200" cy="457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239000" y="3584331"/>
            <a:ext cx="457200" cy="457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9337431" y="1295400"/>
            <a:ext cx="457200" cy="457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9079523" y="3241431"/>
            <a:ext cx="1606062" cy="1524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0298723" y="3622431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8850923" y="3770435"/>
            <a:ext cx="457200" cy="495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8393723" y="2579077"/>
            <a:ext cx="3118339" cy="2819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8985738" y="2479431"/>
            <a:ext cx="457200" cy="457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0855569" y="2878016"/>
            <a:ext cx="457200" cy="457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11131061" y="4306766"/>
            <a:ext cx="457200" cy="457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0421815" y="5017476"/>
            <a:ext cx="457200" cy="457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9214338" y="5070231"/>
            <a:ext cx="457200" cy="457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8393723" y="4460631"/>
            <a:ext cx="457200" cy="457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9911861" y="2373923"/>
            <a:ext cx="457200" cy="457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8288215" y="3317631"/>
            <a:ext cx="457200" cy="457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442938" y="3622431"/>
            <a:ext cx="996461" cy="10668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961572" y="3126993"/>
            <a:ext cx="11822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Na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521718" y="3642946"/>
            <a:ext cx="7216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969480" y="3097686"/>
            <a:ext cx="11822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Na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426677" y="2779766"/>
            <a:ext cx="11822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+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525000" y="3613501"/>
            <a:ext cx="7216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0061682" y="2936631"/>
            <a:ext cx="53091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</a:t>
            </a:r>
            <a:endParaRPr lang="en-US" sz="8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096186" y="6899031"/>
            <a:ext cx="982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Na</a:t>
            </a:r>
            <a:endParaRPr lang="en-US" sz="5400" b="1" cap="none" spc="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9294006" y="6981791"/>
            <a:ext cx="7216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Cl</a:t>
            </a:r>
            <a:endParaRPr lang="en-US" sz="5400" b="1" cap="none" spc="0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0" name="Left Bracket 49"/>
          <p:cNvSpPr/>
          <p:nvPr/>
        </p:nvSpPr>
        <p:spPr>
          <a:xfrm>
            <a:off x="7088187" y="6899031"/>
            <a:ext cx="228600" cy="995065"/>
          </a:xfrm>
          <a:prstGeom prst="leftBracket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Left Bracket 50"/>
          <p:cNvSpPr/>
          <p:nvPr/>
        </p:nvSpPr>
        <p:spPr>
          <a:xfrm flipH="1">
            <a:off x="7795846" y="6910754"/>
            <a:ext cx="228600" cy="995065"/>
          </a:xfrm>
          <a:prstGeom prst="leftBracket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Left Bracket 51"/>
          <p:cNvSpPr/>
          <p:nvPr/>
        </p:nvSpPr>
        <p:spPr>
          <a:xfrm>
            <a:off x="9252975" y="6899031"/>
            <a:ext cx="228600" cy="995065"/>
          </a:xfrm>
          <a:prstGeom prst="leftBracket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Left Bracket 52"/>
          <p:cNvSpPr/>
          <p:nvPr/>
        </p:nvSpPr>
        <p:spPr>
          <a:xfrm flipH="1">
            <a:off x="9900137" y="6899031"/>
            <a:ext cx="234463" cy="995065"/>
          </a:xfrm>
          <a:prstGeom prst="leftBracket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Plus 53"/>
          <p:cNvSpPr/>
          <p:nvPr/>
        </p:nvSpPr>
        <p:spPr>
          <a:xfrm>
            <a:off x="7983415" y="6353908"/>
            <a:ext cx="533400" cy="70924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Minus 54"/>
          <p:cNvSpPr/>
          <p:nvPr/>
        </p:nvSpPr>
        <p:spPr>
          <a:xfrm>
            <a:off x="8537867" y="6403730"/>
            <a:ext cx="685800" cy="609601"/>
          </a:xfrm>
          <a:prstGeom prst="mathMinu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6185" y="228600"/>
            <a:ext cx="1088415" cy="1088415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12420600" y="140528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6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01562 L 0.08355 -0.10764 C 0.10113 -0.13581 0.12739 -0.15105 0.15495 -0.15105 C 0.1862 -0.15105 0.21116 -0.13581 0.22873 -0.10764 L 0.3125 0.01562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25" y="-833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7 0.34259 L 0.20313 0.09259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8 0.34259 L 0.20312 0.0925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7 0.34259 L 0.20313 0.09259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8 0.34259 L 0.20312 0.0925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8 0.3426 L 0.20312 0.092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7 0.34259 L 0.20313 0.09259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8 0.34259 L 0.20312 0.09259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7 0.34259 L 0.20313 0.0925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8 0.3426 L 0.20312 0.0926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7 0.3426 L 0.20313 0.092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7 0.34259 L 0.20313 0.09259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8 0.34259 L 0.20313 0.0925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8 0.34259 L 0.20312 0.09259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7 0.3426 L 0.20313 0.0926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8 0.34259 L 0.20312 0.09259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87 0.34259 L 0.20313 0.09259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948 0.34819 L 0.20052 0.09819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4" grpId="0"/>
      <p:bldP spid="15" grpId="0"/>
      <p:bldP spid="42" grpId="0"/>
      <p:bldP spid="42" grpId="1"/>
      <p:bldP spid="43" grpId="0"/>
      <p:bldP spid="43" grpId="1"/>
      <p:bldP spid="44" grpId="0"/>
      <p:bldP spid="45" grpId="0"/>
      <p:bldP spid="21" grpId="0"/>
      <p:bldP spid="48" grpId="0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2" b="32718"/>
          <a:stretch/>
        </p:blipFill>
        <p:spPr>
          <a:xfrm>
            <a:off x="1" y="2762934"/>
            <a:ext cx="14472138" cy="36884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3785" y="304800"/>
            <a:ext cx="1088415" cy="10884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268200" y="148148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66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4800"/>
            <a:ext cx="14113607" cy="74253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3785" y="304800"/>
            <a:ext cx="1088415" cy="10884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268200" y="1481480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35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09127">
            <a:off x="2983315" y="2347308"/>
            <a:ext cx="3048006" cy="251765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604520" y="5632938"/>
            <a:ext cx="372730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8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পোলার অণু</a:t>
            </a:r>
            <a:endParaRPr lang="en-US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3785" y="152400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344400" y="1447800"/>
            <a:ext cx="266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385" y="2438400"/>
            <a:ext cx="3806215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00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09127">
            <a:off x="3669115" y="3124832"/>
            <a:ext cx="3048006" cy="25176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50720">
            <a:off x="6237194" y="4714598"/>
            <a:ext cx="3048006" cy="25176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71616">
            <a:off x="5649629" y="958808"/>
            <a:ext cx="3048006" cy="25176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09127">
            <a:off x="7860114" y="2583742"/>
            <a:ext cx="3048006" cy="25176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09127">
            <a:off x="4050114" y="3133970"/>
            <a:ext cx="3048006" cy="25176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50720">
            <a:off x="6466040" y="4769377"/>
            <a:ext cx="3048006" cy="25176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71616">
            <a:off x="6161364" y="1179574"/>
            <a:ext cx="3048006" cy="25176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09127">
            <a:off x="8393514" y="2804509"/>
            <a:ext cx="3048006" cy="25176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3785" y="152400"/>
            <a:ext cx="1371600" cy="1371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344400" y="1447800"/>
            <a:ext cx="266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93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036 0.062 L 0.108 0.062 L 0.072 0.125 L 0.108 0.187 L 0.036 0.187 L 0 0.25 L -0.036 0.187 L -0.108 0.187 L -0.072 0.125 L -0.108 0.062 L -0.036 0.062 L 0 0 Z" pathEditMode="relative" ptsTypes="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3 -0.038 0.075 -0.062 0.125 -0.062 C 0.175 -0.062 0.22 -0.038 0.25 0 C 0.22 0.038 0.175 0.062 0.125 0.062 C 0.075 0.062 0.03 0.038 0 0 Z" pathEditMode="relative" ptsTypes="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54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04 -0.008 0.018 -0.016 0.023 -0.016 c 0.031 0 0.063 0.125 0.063 0.25 c 0 -0.063 0.016 -0.125 0.031 -0.125 c 0.016 0 0.031 0.063 0.031 0.125 c 0 -0.031 0.008 -0.063 0.016 -0.063 c 0.008 0 0.016 0.031 0.016 0.063 c 0 -0.016 0.004 -0.031 0.008 -0.031 c 0.004 0 0.008 0.016 0.008 0.031 c 0 -0.008 0.002 -0.016 0.004 -0.016 c 0.001 0 0.004 0.008 0.004 0.016 c 0 -0.004 0.001 -0.008 0.002 -0.008 c 0 0.001 0.002 0.004 0.002 0.008 c 0 -0.002 0 -0.004 0.001 -0.004 c 0 0.001 0.001 0.002 0.001 0.004 c 0 -0.001 0 -0.002 0 -0.003 c 0.001 0 0.001 0.001 0.001 0.002 c 0.001 0 0.001 -0.001 0.001 -0.002 c 0.001 0 0.001 0.001 0.001 0.002 E" pathEditMode="relative" ptsTypes="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7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43457 -0.15663 L -0.31228 -0.15663 L -0.22515 -0.23534 L -0.1404 -0.15663 L -0.01812 -0.15663 L -0.01812 -0.04591 L 0.06674 0.03241 L -0.01812 0.10918 L -0.01812 0.21991 L -0.1404 0.21991 L -0.22515 0.2963 L -0.31228 0.21991 L -0.43457 0.21991 L -0.43457 0.10918 L -0.52159 0.03241 L -0.43457 -0.04591 L -0.43457 -0.15663 Z " pathEditMode="relative" rAng="0" ptsTypes="FFFFFFFFFFFFFFFFF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14" y="187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7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7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7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8824" y="401359"/>
            <a:ext cx="362631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দলীয় কাজঃ</a:t>
            </a:r>
            <a:endParaRPr lang="en-US" sz="7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26840" y="1981200"/>
            <a:ext cx="13322768" cy="21236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6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≥ </a:t>
            </a:r>
            <a:r>
              <a:rPr lang="en-US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Si,</a:t>
            </a:r>
            <a:r>
              <a:rPr lang="bn-BD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O, </a:t>
            </a:r>
            <a:r>
              <a:rPr lang="en-US" sz="6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Zn, K</a:t>
            </a:r>
            <a:r>
              <a:rPr lang="en-US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6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C, </a:t>
            </a:r>
            <a:r>
              <a:rPr lang="en-US" sz="6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F </a:t>
            </a:r>
            <a:r>
              <a:rPr lang="bn-BD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মধ্যে কোনগুলো আয়নিক বন্ধন গঠন করবে তা নির্নয় কর।</a:t>
            </a:r>
            <a:endParaRPr lang="en-US" sz="66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58824" y="5257800"/>
            <a:ext cx="13258800" cy="21236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6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≥ </a:t>
            </a:r>
            <a:r>
              <a:rPr lang="bn-BD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উপরের মৌলগুলো দিয়ে </a:t>
            </a:r>
            <a:r>
              <a:rPr lang="en-US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4</a:t>
            </a:r>
            <a:r>
              <a:rPr lang="bn-BD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টি আয়নিক যৌগ গঠন করে তাদের সংকেত লিখ।</a:t>
            </a:r>
            <a:endParaRPr lang="en-US" sz="66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3785" y="152400"/>
            <a:ext cx="1371600" cy="1371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344400" y="1447800"/>
            <a:ext cx="266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47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39447" y="581487"/>
            <a:ext cx="274466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মূল্যায়ণঃ</a:t>
            </a:r>
            <a:endParaRPr lang="en-US" sz="7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31432" y="2590800"/>
            <a:ext cx="13322768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@</a:t>
            </a:r>
            <a:r>
              <a:rPr lang="bn-BD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রাসায়নিক বন্ধন কাকে বলে?</a:t>
            </a:r>
            <a:endParaRPr lang="en-US" sz="66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200" y="3810000"/>
            <a:ext cx="13335000" cy="11079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@</a:t>
            </a:r>
            <a:r>
              <a:rPr lang="bn-BD" sz="6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ধনাত্নক  আয়নের ২টি নাম বল। </a:t>
            </a:r>
            <a:endParaRPr lang="en-US" sz="66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06069" y="4993844"/>
            <a:ext cx="13258800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@</a:t>
            </a:r>
            <a:r>
              <a:rPr lang="bn-BD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আয়নিক বন্ধন কাকে বলে</a:t>
            </a:r>
            <a:r>
              <a:rPr lang="en-US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66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3785" y="152400"/>
            <a:ext cx="1371600" cy="1371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344400" y="1447800"/>
            <a:ext cx="266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219199" y="6189483"/>
            <a:ext cx="13245669" cy="11079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@</a:t>
            </a:r>
            <a:r>
              <a:rPr lang="bn-BD" sz="6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ঋণাত্নক  আয়নের ২টি নাম বল। </a:t>
            </a:r>
            <a:endParaRPr lang="en-US" sz="66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47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 animBg="1"/>
      <p:bldP spid="8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5228" y="581487"/>
            <a:ext cx="383310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বাড়ির কাজঃ</a:t>
            </a:r>
            <a:endParaRPr lang="en-US" sz="7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31432" y="2625804"/>
            <a:ext cx="13322768" cy="212365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r>
              <a:rPr lang="en-US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@</a:t>
            </a:r>
            <a:r>
              <a:rPr lang="bn-BD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আয়নিক যৌগের বৈশিষ্ট্য লিখ।</a:t>
            </a:r>
            <a:r>
              <a:rPr lang="en-US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৫টি আয়নিক যৌগের নাম ও সংকেত লিখ।</a:t>
            </a:r>
            <a:endParaRPr lang="en-US" sz="66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3785" y="152400"/>
            <a:ext cx="1371600" cy="1371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344400" y="1447800"/>
            <a:ext cx="266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00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169" y="0"/>
            <a:ext cx="15408934" cy="8001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8185" y="301823"/>
            <a:ext cx="1371600" cy="1371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258800" y="1597223"/>
            <a:ext cx="2667000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almamunmt30@yahoo,com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5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684</TotalTime>
  <Words>379</Words>
  <Application>Microsoft Office PowerPoint</Application>
  <PresentationFormat>Custom</PresentationFormat>
  <Paragraphs>133</Paragraphs>
  <Slides>22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139</cp:revision>
  <dcterms:created xsi:type="dcterms:W3CDTF">2013-01-12T04:27:01Z</dcterms:created>
  <dcterms:modified xsi:type="dcterms:W3CDTF">2013-01-17T05:05:45Z</dcterms:modified>
</cp:coreProperties>
</file>